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E6435-07EC-4668-8A57-DEBE3F2D25D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52BE-16A4-485C-A9C9-6F61AD08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DESIRED OUTCOME:</a:t>
            </a:r>
            <a:endParaRPr lang="en-US" dirty="0" smtClean="0"/>
          </a:p>
          <a:p>
            <a:pPr algn="just"/>
            <a:r>
              <a:rPr lang="en-US" dirty="0" smtClean="0"/>
              <a:t>The goals of treatment for acute stroke are to:</a:t>
            </a:r>
          </a:p>
          <a:p>
            <a:pPr algn="just">
              <a:buNone/>
            </a:pPr>
            <a:r>
              <a:rPr lang="en-US" dirty="0" smtClean="0"/>
              <a:t> (1) reduce the ongoing neurologic injury and decrease mortality and long-term disability;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(2) prevent complications secondary to immobility and neurologic dysfunction; and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(3) prevent stroke recurrence.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TREATMENT:</a:t>
            </a:r>
          </a:p>
          <a:p>
            <a:pPr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APPROACH:</a:t>
            </a:r>
          </a:p>
          <a:p>
            <a:pPr algn="just"/>
            <a:r>
              <a:rPr lang="en-US" dirty="0" smtClean="0"/>
              <a:t>The initial approach is to ensure adequate respiratory and cardiac support and to determine quickly whether the lesion is ischemic or hemorrhagic based on a CT scan.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Ischemic stroke patients presenting within hours of symptom onset should be evaluated for reperfusion therapy.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Elevated blood pressure should remain untreated in the acute period (first 7 days) after ischemic stroke because of the risk of decreasing cerebral blood flow and worsening symptoms.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pressure should be lowered if it exceeds 220/120 mm Hg or there is evidence of aortic dissection, acute myocardial infarction, pulmonary edema, or hypertensive encephalopathy.</a:t>
            </a:r>
          </a:p>
          <a:p>
            <a:pPr algn="just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smtClean="0"/>
              <a:t>If blood pressure is treated in the acute phase, short-acting </a:t>
            </a:r>
            <a:r>
              <a:rPr lang="en-US" dirty="0" err="1" smtClean="0"/>
              <a:t>parenteral</a:t>
            </a:r>
            <a:r>
              <a:rPr lang="en-US" dirty="0" smtClean="0"/>
              <a:t> agents (e.g., </a:t>
            </a:r>
            <a:r>
              <a:rPr lang="en-US" dirty="0" err="1" smtClean="0"/>
              <a:t>labetalol</a:t>
            </a:r>
            <a:r>
              <a:rPr lang="en-US" dirty="0" smtClean="0"/>
              <a:t>, </a:t>
            </a:r>
            <a:r>
              <a:rPr lang="en-US" dirty="0" err="1" smtClean="0"/>
              <a:t>nicardipine</a:t>
            </a:r>
            <a:r>
              <a:rPr lang="en-US" dirty="0" smtClean="0"/>
              <a:t>, </a:t>
            </a:r>
            <a:r>
              <a:rPr lang="en-US" dirty="0" err="1" smtClean="0"/>
              <a:t>nitroprusside</a:t>
            </a:r>
            <a:r>
              <a:rPr lang="en-US" dirty="0" smtClean="0"/>
              <a:t>) are preferred.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just"/>
            <a:r>
              <a:rPr lang="en-US" dirty="0" smtClean="0"/>
              <a:t>Patients with hemorrhagic stroke should be assessed to determine whether they are candidates for surgical intervention via an endovascular or craniotomy approach.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After the </a:t>
            </a:r>
            <a:r>
              <a:rPr lang="en-US" dirty="0" err="1" smtClean="0"/>
              <a:t>hyperacute</a:t>
            </a:r>
            <a:r>
              <a:rPr lang="en-US" dirty="0" smtClean="0"/>
              <a:t> phase has passed, attention is focused on preventing progressive deficits, minimizing complications, and instituting appropriate secondary prevention strategies.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Both"/>
            </a:pPr>
            <a:r>
              <a:rPr lang="en-US" dirty="0" smtClean="0"/>
              <a:t>IV tissue </a:t>
            </a:r>
            <a:r>
              <a:rPr lang="en-US" dirty="0" err="1" smtClean="0"/>
              <a:t>plasminogen</a:t>
            </a:r>
            <a:r>
              <a:rPr lang="en-US" dirty="0" smtClean="0"/>
              <a:t> activator (</a:t>
            </a:r>
            <a:r>
              <a:rPr lang="en-US" dirty="0" err="1" smtClean="0"/>
              <a:t>alteplase</a:t>
            </a:r>
            <a:r>
              <a:rPr lang="en-US" dirty="0" smtClean="0"/>
              <a:t>) within 3 hours of onset; and </a:t>
            </a:r>
          </a:p>
          <a:p>
            <a:pPr marL="514350" indent="-514350">
              <a:buNone/>
            </a:pPr>
            <a:r>
              <a:rPr lang="en-US" dirty="0" smtClean="0"/>
              <a:t>(2) aspirin within 48 hours of onset.</a:t>
            </a:r>
          </a:p>
          <a:p>
            <a:pPr algn="just">
              <a:buNone/>
            </a:pPr>
            <a:r>
              <a:rPr lang="en-US" b="1" dirty="0" err="1" smtClean="0"/>
              <a:t>Alteplase</a:t>
            </a:r>
            <a:r>
              <a:rPr lang="en-US" b="1" dirty="0" smtClean="0"/>
              <a:t> </a:t>
            </a:r>
            <a:r>
              <a:rPr lang="en-US" dirty="0" smtClean="0"/>
              <a:t>initiated within 3 hours of symptom onset has been shown to reduce the ultimate disability due to ischemic stroke.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A head CT scan must be obtained to rule out hemorrhage before beginning therapy.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The patient must also meet specific inclusion criteria and no exclusionary criteria. The dose is 0.9 mg/kg (maximum 90 mg) infused IV over 1 hour after a bolus of 10% of the total dose given over 1 minute.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Anticoagulant and </a:t>
            </a:r>
            <a:r>
              <a:rPr lang="en-US" dirty="0" err="1" smtClean="0"/>
              <a:t>antiplatelet</a:t>
            </a:r>
            <a:r>
              <a:rPr lang="en-US" dirty="0" smtClean="0"/>
              <a:t> therapy should be avoided for 24 hours, and the patient should be monitored closely for hemorrhage.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Aspirin </a:t>
            </a:r>
            <a:r>
              <a:rPr lang="en-US" dirty="0" smtClean="0"/>
              <a:t>50 to 325 mg/day started between 24 and 48 hours after completion of </a:t>
            </a:r>
            <a:r>
              <a:rPr lang="en-US" dirty="0" err="1" smtClean="0"/>
              <a:t>alteplase</a:t>
            </a:r>
            <a:r>
              <a:rPr lang="en-US" dirty="0" smtClean="0"/>
              <a:t> has also been shown to reduce long-term death and disability.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AHA/ASA guidelines recommend that </a:t>
            </a:r>
            <a:r>
              <a:rPr lang="en-US" dirty="0" err="1" smtClean="0"/>
              <a:t>antiplatelet</a:t>
            </a:r>
            <a:r>
              <a:rPr lang="en-US" dirty="0" smtClean="0"/>
              <a:t> therapy as the cornerstone of antithrombotic therapy for the secondary prevention of ischemic stroke and should be used in </a:t>
            </a:r>
            <a:r>
              <a:rPr lang="en-US" dirty="0" err="1" smtClean="0"/>
              <a:t>noncardioembolic</a:t>
            </a:r>
            <a:r>
              <a:rPr lang="en-US" dirty="0" smtClean="0"/>
              <a:t> strokes.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Aspirin, </a:t>
            </a:r>
            <a:r>
              <a:rPr lang="en-US" b="1" dirty="0" err="1" smtClean="0"/>
              <a:t>clopidogrel</a:t>
            </a:r>
            <a:r>
              <a:rPr lang="en-US" b="1" dirty="0" smtClean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extended-release </a:t>
            </a:r>
            <a:r>
              <a:rPr lang="en-US" b="1" dirty="0" err="1" smtClean="0"/>
              <a:t>dipyridamole</a:t>
            </a:r>
            <a:r>
              <a:rPr lang="en-US" b="1" dirty="0" smtClean="0"/>
              <a:t> plus aspirin </a:t>
            </a:r>
            <a:r>
              <a:rPr lang="en-US" dirty="0" smtClean="0"/>
              <a:t>are all considered first-line </a:t>
            </a:r>
            <a:r>
              <a:rPr lang="en-US" dirty="0" err="1" smtClean="0"/>
              <a:t>antiplatelet</a:t>
            </a:r>
            <a:r>
              <a:rPr lang="en-US" dirty="0" smtClean="0"/>
              <a:t> agents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Warfarin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 smtClean="0"/>
          </a:p>
          <a:p>
            <a:pPr algn="just"/>
            <a:r>
              <a:rPr lang="en-US" dirty="0" smtClean="0"/>
              <a:t>is the antithrombotic agent of first choice for secondary </a:t>
            </a:r>
            <a:r>
              <a:rPr lang="en-US" dirty="0" smtClean="0"/>
              <a:t>prevention in </a:t>
            </a:r>
            <a:r>
              <a:rPr lang="en-US" dirty="0" smtClean="0"/>
              <a:t>patients with </a:t>
            </a:r>
            <a:r>
              <a:rPr lang="en-US" dirty="0" err="1" smtClean="0"/>
              <a:t>atrial</a:t>
            </a:r>
            <a:r>
              <a:rPr lang="en-US" dirty="0" smtClean="0"/>
              <a:t> fibrillation and a presumed cardiac source of embolism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Elevated </a:t>
            </a:r>
            <a:r>
              <a:rPr lang="en-US" dirty="0" smtClean="0"/>
              <a:t>blood pressure is common after ischemic stroke, and its </a:t>
            </a:r>
            <a:r>
              <a:rPr lang="en-US" dirty="0" smtClean="0"/>
              <a:t>treatment is </a:t>
            </a:r>
            <a:r>
              <a:rPr lang="en-US" dirty="0" smtClean="0"/>
              <a:t>associated with a decreased risk of stroke recurrence.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Joint National </a:t>
            </a:r>
            <a:r>
              <a:rPr lang="en-US" dirty="0" smtClean="0"/>
              <a:t>Committee and AHA/ASA guidelines recommend </a:t>
            </a:r>
            <a:r>
              <a:rPr lang="en-US" dirty="0" smtClean="0"/>
              <a:t>an </a:t>
            </a:r>
            <a:r>
              <a:rPr lang="en-US" b="1" dirty="0" err="1" smtClean="0"/>
              <a:t>angiotensin</a:t>
            </a:r>
            <a:r>
              <a:rPr lang="en-US" b="1" dirty="0" smtClean="0"/>
              <a:t>-</a:t>
            </a:r>
            <a:r>
              <a:rPr lang="en-US" b="1" dirty="0" smtClean="0"/>
              <a:t> </a:t>
            </a:r>
            <a:r>
              <a:rPr lang="en-US" b="1" dirty="0" smtClean="0"/>
              <a:t>converting </a:t>
            </a:r>
            <a:r>
              <a:rPr lang="en-US" b="1" dirty="0" smtClean="0"/>
              <a:t>enzyme inhibitor and a </a:t>
            </a:r>
            <a:r>
              <a:rPr lang="en-US" b="1" dirty="0" smtClean="0"/>
              <a:t>diuretic </a:t>
            </a:r>
            <a:r>
              <a:rPr lang="en-US" dirty="0" smtClean="0"/>
              <a:t>for </a:t>
            </a:r>
            <a:r>
              <a:rPr lang="en-US" dirty="0" smtClean="0"/>
              <a:t>reduction of </a:t>
            </a:r>
            <a:r>
              <a:rPr lang="en-US" dirty="0" smtClean="0"/>
              <a:t>blood pressure </a:t>
            </a:r>
            <a:r>
              <a:rPr lang="en-US" dirty="0" smtClean="0"/>
              <a:t>in patients with stroke or TIA after the acute period (first 7 days).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PHARMACOLOGIC THERAPY OF HEMORRHAGIC STROKE:</a:t>
            </a:r>
          </a:p>
          <a:p>
            <a:pPr algn="just"/>
            <a:r>
              <a:rPr lang="en-US" sz="2800" dirty="0" smtClean="0"/>
              <a:t>There are currently no standard pharmacologic strategies for treating </a:t>
            </a:r>
            <a:r>
              <a:rPr lang="en-US" sz="2800" dirty="0" err="1" smtClean="0"/>
              <a:t>intracerebral</a:t>
            </a:r>
            <a:r>
              <a:rPr lang="en-US" sz="2800" dirty="0" smtClean="0"/>
              <a:t> hemorrhage. Medical guidelines for managing blood pressure, increased intracranial pressure, and other medical complications in acutely ill patients in </a:t>
            </a:r>
            <a:r>
              <a:rPr lang="en-US" sz="2800" dirty="0" err="1" smtClean="0"/>
              <a:t>neurointensive</a:t>
            </a:r>
            <a:r>
              <a:rPr lang="en-US" sz="2800" dirty="0" smtClean="0"/>
              <a:t> care units should be followed.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Subarachnoid hemorrhage due to aneurysm rupture is associated with a high incidence of delayed cerebral ischemia in the 2 weeks after the bleeding episode.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Vasospasm of the cerebral vasculature is thought to be responsible for the delayed ischemia and occurs between 4 and 21 days after the bleed.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calcium channel blocker </a:t>
            </a:r>
            <a:r>
              <a:rPr lang="en-US" sz="2800" b="1" dirty="0" err="1" smtClean="0"/>
              <a:t>nimodipine</a:t>
            </a:r>
            <a:r>
              <a:rPr lang="en-US" sz="2800" b="1" dirty="0" smtClean="0"/>
              <a:t> </a:t>
            </a:r>
            <a:r>
              <a:rPr lang="en-US" sz="2800" dirty="0" smtClean="0"/>
              <a:t>is recommended to reduce the incidence and severity of neurologic deficits resulting from delayed ischemia.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Nimodipine</a:t>
            </a:r>
            <a:r>
              <a:rPr lang="en-US" dirty="0" smtClean="0"/>
              <a:t> 60 mg every 4 hours should be initiated on diagnosis and continued for 21 days in all subarachnoid hemorrhage patients.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If hypotension occurs, it can be managed by reducing the dosing interval to 30 mg every 2 hours (same daily dose), reducing the total daily dose (30 mg every 4 hours), and maintaining intravascular volume and </a:t>
            </a:r>
            <a:r>
              <a:rPr lang="en-US" dirty="0" err="1" smtClean="0"/>
              <a:t>pressor</a:t>
            </a:r>
            <a:r>
              <a:rPr lang="en-US" dirty="0" smtClean="0"/>
              <a:t> therapy.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7467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334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1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533400" y="56388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ERDP/ASA, extended-release </a:t>
            </a:r>
            <a:r>
              <a:rPr lang="en-US" b="1" dirty="0" err="1" smtClean="0"/>
              <a:t>dipyridamole</a:t>
            </a:r>
            <a:r>
              <a:rPr lang="en-US" b="1" dirty="0" smtClean="0"/>
              <a:t> plus aspirin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533400" y="6019800"/>
            <a:ext cx="3263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SAH, subarachnoid hemorrhage.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095375"/>
            <a:ext cx="80010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Stroke is a term used to describe an abrupt onset of focal neurologic </a:t>
            </a:r>
            <a:r>
              <a:rPr lang="en-US" dirty="0" smtClean="0"/>
              <a:t>deficit that </a:t>
            </a:r>
            <a:r>
              <a:rPr lang="en-US" dirty="0"/>
              <a:t>lasts at least 24 hours and is presumed to be of vascular origin.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Stroke can </a:t>
            </a:r>
            <a:r>
              <a:rPr lang="en-US" dirty="0"/>
              <a:t>be either ischemic or hemorrhagic in origin.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Transient ischemic attacks </a:t>
            </a:r>
            <a:r>
              <a:rPr lang="en-US" dirty="0"/>
              <a:t>(TIAs) are focal ischemic neurologic deficits lasting less than </a:t>
            </a:r>
            <a:r>
              <a:rPr lang="en-US" dirty="0" smtClean="0"/>
              <a:t>24 hours </a:t>
            </a:r>
            <a:r>
              <a:rPr lang="en-US" dirty="0"/>
              <a:t>and usually less than 30 minutes.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>
                <a:solidFill>
                  <a:srgbClr val="FFC000"/>
                </a:solidFill>
              </a:rPr>
              <a:t>RISK FACTORS FOR STROKE</a:t>
            </a:r>
          </a:p>
          <a:p>
            <a:pPr algn="just"/>
            <a:r>
              <a:rPr lang="en-US" dirty="0" err="1" smtClean="0"/>
              <a:t>Nonmodifiable</a:t>
            </a:r>
            <a:r>
              <a:rPr lang="en-US" dirty="0" smtClean="0"/>
              <a:t> </a:t>
            </a:r>
            <a:r>
              <a:rPr lang="en-US" dirty="0"/>
              <a:t>risk factors for stroke include increased age, male </a:t>
            </a:r>
            <a:r>
              <a:rPr lang="en-US" dirty="0" smtClean="0"/>
              <a:t>gender, race </a:t>
            </a:r>
            <a:r>
              <a:rPr lang="en-US" dirty="0"/>
              <a:t>(African American, Asian, Hispanic), family history of stroke, and </a:t>
            </a:r>
            <a:r>
              <a:rPr lang="en-US" dirty="0" smtClean="0"/>
              <a:t>low birth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major modifiable risk factors include hypertension and cardiac </a:t>
            </a:r>
            <a:r>
              <a:rPr lang="en-US" dirty="0" smtClean="0"/>
              <a:t>disease (especially </a:t>
            </a:r>
            <a:r>
              <a:rPr lang="en-US" dirty="0" err="1"/>
              <a:t>atrial</a:t>
            </a:r>
            <a:r>
              <a:rPr lang="en-US" dirty="0"/>
              <a:t> fibrillation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major risk factors include diabetes mellitus, </a:t>
            </a:r>
            <a:r>
              <a:rPr lang="en-US" dirty="0" err="1"/>
              <a:t>dyslipidemia</a:t>
            </a:r>
            <a:r>
              <a:rPr lang="en-US" dirty="0"/>
              <a:t>, </a:t>
            </a:r>
            <a:r>
              <a:rPr lang="en-US" dirty="0" smtClean="0"/>
              <a:t>and cigarette </a:t>
            </a:r>
            <a:r>
              <a:rPr lang="en-US" dirty="0"/>
              <a:t>smoking.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ISCHEMIC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STROKE:</a:t>
            </a:r>
          </a:p>
          <a:p>
            <a:pPr algn="just"/>
            <a:r>
              <a:rPr lang="en-US" dirty="0"/>
              <a:t>Ischemic strokes account for 88% of all strokes and are due either to </a:t>
            </a:r>
            <a:r>
              <a:rPr lang="en-US" dirty="0" smtClean="0"/>
              <a:t>local thrombus </a:t>
            </a:r>
            <a:r>
              <a:rPr lang="en-US" dirty="0"/>
              <a:t>formation or to emboli that occlude a cerebral artery.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Cerebral</a:t>
            </a:r>
            <a:r>
              <a:rPr lang="en-US" dirty="0"/>
              <a:t> </a:t>
            </a:r>
            <a:r>
              <a:rPr lang="en-US" dirty="0" smtClean="0"/>
              <a:t>atherosclerosis </a:t>
            </a:r>
            <a:r>
              <a:rPr lang="en-US" dirty="0"/>
              <a:t>is a causative factor in most cases of ischemic stroke, </a:t>
            </a:r>
            <a:r>
              <a:rPr lang="en-US" dirty="0" smtClean="0"/>
              <a:t>although 30</a:t>
            </a:r>
            <a:r>
              <a:rPr lang="en-US" dirty="0"/>
              <a:t>% are of unknown etiology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Twenty percent of embolic strokes arise from the heart.</a:t>
            </a:r>
          </a:p>
          <a:p>
            <a:pPr algn="just"/>
            <a:r>
              <a:rPr lang="en-US" dirty="0" smtClean="0"/>
              <a:t>The final result of both thrombus formation and embolism is arterial occlusion, decreasing cerebral blood flow and causing ischemia and ultimately infarction distal to the occlusion.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FFC000"/>
                </a:solidFill>
              </a:rPr>
              <a:t>HEMORRHAGIC STROKE:</a:t>
            </a:r>
          </a:p>
          <a:p>
            <a:pPr algn="just"/>
            <a:r>
              <a:rPr lang="en-US" dirty="0" smtClean="0"/>
              <a:t>Hemorrhagic strokes account for 12% of strokes and include subarachnoid hemorrhage, </a:t>
            </a:r>
            <a:r>
              <a:rPr lang="en-US" dirty="0" err="1" smtClean="0"/>
              <a:t>intracerebral</a:t>
            </a:r>
            <a:r>
              <a:rPr lang="en-US" dirty="0" smtClean="0"/>
              <a:t> hemorrhage, and subdural hematomas.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Subarachnoid hemorrhage may result from trauma or rupture of an intracranial aneurysm or </a:t>
            </a:r>
            <a:r>
              <a:rPr lang="en-US" dirty="0" err="1" smtClean="0"/>
              <a:t>arteriovenous</a:t>
            </a:r>
            <a:r>
              <a:rPr lang="en-US" dirty="0" smtClean="0"/>
              <a:t> malformation.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Intracerebral</a:t>
            </a:r>
            <a:r>
              <a:rPr lang="en-US" dirty="0" smtClean="0"/>
              <a:t> hemorrhage occurs when a ruptured blood vessel within the brain parenchyma causes formation of a hematoma. </a:t>
            </a:r>
          </a:p>
          <a:p>
            <a:pPr algn="just"/>
            <a:r>
              <a:rPr lang="en-US" dirty="0" smtClean="0"/>
              <a:t>Subdural hematomas are most often caused by trauma.</a:t>
            </a:r>
            <a:endParaRPr lang="en-US" b="1" i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presence of blood in the brain parenchyma causes damage to surrounding tissue through a mass effect and the neurotoxicity of blood components and their degradation products.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Compression of tissue surrounding hematomas may lead to secondary ischemia.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Much of the early mortality of hemorrhagic stroke is due to an abrupt increase in intracranial pressure that can lead to </a:t>
            </a:r>
            <a:r>
              <a:rPr lang="en-US" dirty="0" err="1" smtClean="0"/>
              <a:t>herniation</a:t>
            </a:r>
            <a:r>
              <a:rPr lang="en-US" dirty="0" smtClean="0"/>
              <a:t> and death.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300" b="1" i="1" u="sng" dirty="0" smtClean="0">
                <a:solidFill>
                  <a:srgbClr val="0070C0"/>
                </a:solidFill>
              </a:rPr>
              <a:t>CLINICAL PRESENTATION:</a:t>
            </a:r>
          </a:p>
          <a:p>
            <a:pPr algn="just"/>
            <a:r>
              <a:rPr lang="en-US" dirty="0" smtClean="0"/>
              <a:t>The patient may experience weakness on one side of the body, inability to speak, loss of vision, vertigo, or falling.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Ischemic stroke is not usually painful, but headache may occur and may be severe in hemorrhagic stroke.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Patients usually have multiple signs of neurologic dysfunction on physical examination.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specific deficits observed depend upon the area of the brain involved. Hemi- or </a:t>
            </a:r>
            <a:r>
              <a:rPr lang="en-US" dirty="0" err="1" smtClean="0"/>
              <a:t>monoparesis</a:t>
            </a:r>
            <a:r>
              <a:rPr lang="en-US" dirty="0" smtClean="0"/>
              <a:t> and </a:t>
            </a:r>
            <a:r>
              <a:rPr lang="en-US" dirty="0" err="1" smtClean="0"/>
              <a:t>hemisensory</a:t>
            </a:r>
            <a:r>
              <a:rPr lang="en-US" dirty="0" smtClean="0"/>
              <a:t> deficits are common.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Patients with posterior circulation involvement may present with vertigo and </a:t>
            </a:r>
            <a:r>
              <a:rPr lang="en-US" dirty="0" err="1" smtClean="0"/>
              <a:t>diplopia</a:t>
            </a:r>
            <a:r>
              <a:rPr lang="en-US" dirty="0" smtClean="0"/>
              <a:t>. Anterior circulation strokes commonly result in aphasia.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Patients may also experience </a:t>
            </a:r>
            <a:r>
              <a:rPr lang="en-US" dirty="0" err="1" smtClean="0"/>
              <a:t>dysarthria</a:t>
            </a:r>
            <a:r>
              <a:rPr lang="en-US" dirty="0" smtClean="0"/>
              <a:t>, visual field defects, and altered levels of consciousness.</a:t>
            </a:r>
          </a:p>
          <a:p>
            <a:pPr algn="just"/>
            <a:endParaRPr lang="en-US" dirty="0" smtClean="0"/>
          </a:p>
          <a:p>
            <a:pPr algn="just"/>
            <a:endParaRPr lang="en-US" b="1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DIAGNOSIS:</a:t>
            </a:r>
          </a:p>
          <a:p>
            <a:pPr algn="just"/>
            <a:r>
              <a:rPr lang="en-US" dirty="0" smtClean="0"/>
              <a:t>Protein C, protein S, and </a:t>
            </a:r>
            <a:r>
              <a:rPr lang="en-US" dirty="0" err="1" smtClean="0"/>
              <a:t>antithrombin</a:t>
            </a:r>
            <a:r>
              <a:rPr lang="en-US" dirty="0" smtClean="0"/>
              <a:t> III are best measured in steady state rather than in the acute stage.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Computed tomography (CT) head scan will reveal an area of </a:t>
            </a:r>
            <a:r>
              <a:rPr lang="en-US" dirty="0" err="1" smtClean="0"/>
              <a:t>hyperintensity</a:t>
            </a:r>
            <a:r>
              <a:rPr lang="en-US" dirty="0" smtClean="0"/>
              <a:t> (white) in an area of hemorrhage and will be normal or </a:t>
            </a:r>
            <a:r>
              <a:rPr lang="en-US" dirty="0" err="1" smtClean="0"/>
              <a:t>hypointense</a:t>
            </a:r>
            <a:r>
              <a:rPr lang="en-US" dirty="0" smtClean="0"/>
              <a:t> (dark) in an area of infarction. The area of infarction may not be visible on CT scan for 24 hours (and rarely longer).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Magnetic resonance imaging of the head will reveal areas of ischemia with higher resolution and earlier than the CT scan. Diffusion-weighted imaging will reveal an evolving infarct within minutes.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Carotid Doppler studies will determine whether there is a high degree of </a:t>
            </a:r>
            <a:r>
              <a:rPr lang="en-US" dirty="0" err="1" smtClean="0"/>
              <a:t>stenosis</a:t>
            </a:r>
            <a:r>
              <a:rPr lang="en-US" dirty="0" smtClean="0"/>
              <a:t> in the carotid arteries.</a:t>
            </a:r>
            <a:endParaRPr lang="en-US" b="1" i="1" u="sng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electrocardiogram will determine whether </a:t>
            </a:r>
            <a:r>
              <a:rPr lang="en-US" dirty="0" err="1" smtClean="0"/>
              <a:t>atrial</a:t>
            </a:r>
            <a:r>
              <a:rPr lang="en-US" dirty="0" smtClean="0"/>
              <a:t> fibrillation is present.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transthoracic</a:t>
            </a:r>
            <a:r>
              <a:rPr lang="en-US" dirty="0" smtClean="0"/>
              <a:t> echocardiogram can detect valve or wall motion abnormalities that are sources of emboli to the brain.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transesophageal</a:t>
            </a:r>
            <a:r>
              <a:rPr lang="en-US" dirty="0" smtClean="0"/>
              <a:t> echocardiogram is a more sensitive test for left </a:t>
            </a:r>
            <a:r>
              <a:rPr lang="en-US" dirty="0" err="1" smtClean="0"/>
              <a:t>atrial</a:t>
            </a:r>
            <a:r>
              <a:rPr lang="en-US" dirty="0" smtClean="0"/>
              <a:t> thrombus. It is also effective in examining the aortic arch for </a:t>
            </a:r>
            <a:r>
              <a:rPr lang="en-US" dirty="0" err="1" smtClean="0"/>
              <a:t>atheroma</a:t>
            </a:r>
            <a:r>
              <a:rPr lang="en-US" dirty="0" smtClean="0"/>
              <a:t>, another potential source of emboli.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Transcranial</a:t>
            </a:r>
            <a:r>
              <a:rPr lang="en-US" dirty="0" smtClean="0"/>
              <a:t> Doppler can determine the presence of intracranial sclerosis (e.g., middle cerebral artery </a:t>
            </a:r>
            <a:r>
              <a:rPr lang="en-US" dirty="0" err="1" smtClean="0"/>
              <a:t>stenosis</a:t>
            </a:r>
            <a:r>
              <a:rPr lang="en-US" dirty="0" smtClean="0"/>
              <a:t>).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1371</Words>
  <Application>Microsoft Office PowerPoint</Application>
  <PresentationFormat>عرض على الشاشة (3:4)‏</PresentationFormat>
  <Paragraphs>113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Stroke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Stroke</dc:title>
  <dc:creator>Dr.Ali</dc:creator>
  <cp:lastModifiedBy>Dr.Ali</cp:lastModifiedBy>
  <cp:revision>26</cp:revision>
  <dcterms:created xsi:type="dcterms:W3CDTF">2016-11-23T06:42:59Z</dcterms:created>
  <dcterms:modified xsi:type="dcterms:W3CDTF">2016-11-28T06:16:44Z</dcterms:modified>
</cp:coreProperties>
</file>